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6" r:id="rId4"/>
    <p:sldId id="257" r:id="rId5"/>
    <p:sldId id="262" r:id="rId6"/>
    <p:sldId id="269" r:id="rId7"/>
    <p:sldId id="259" r:id="rId8"/>
    <p:sldId id="261" r:id="rId9"/>
    <p:sldId id="265" r:id="rId10"/>
    <p:sldId id="266" r:id="rId11"/>
    <p:sldId id="275" r:id="rId12"/>
    <p:sldId id="267" r:id="rId13"/>
    <p:sldId id="268" r:id="rId14"/>
    <p:sldId id="271" r:id="rId15"/>
    <p:sldId id="270" r:id="rId16"/>
    <p:sldId id="264" r:id="rId17"/>
    <p:sldId id="263" r:id="rId18"/>
    <p:sldId id="272" r:id="rId19"/>
    <p:sldId id="274" r:id="rId20"/>
    <p:sldId id="273" r:id="rId21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78" y="112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численности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4888410433070859E-2"/>
          <c:y val="0.12539080183373513"/>
          <c:w val="0.84698658956692907"/>
          <c:h val="0.5056886694707960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специалистов со средним медицинским образованием</c:v>
                </c:pt>
              </c:strCache>
            </c:strRef>
          </c:tx>
          <c:spPr>
            <a:ln w="666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на 1.04.2023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11000</c:v>
                </c:pt>
                <c:pt idx="1">
                  <c:v>10975</c:v>
                </c:pt>
                <c:pt idx="2">
                  <c:v>10957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283-4019-9238-A9A444214AB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Членов Ассоциации средних медицинских работников Ульяновской области</c:v>
                </c:pt>
              </c:strCache>
            </c:strRef>
          </c:tx>
          <c:spPr>
            <a:ln w="666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на 1.04.2023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529</c:v>
                </c:pt>
                <c:pt idx="1">
                  <c:v>875</c:v>
                </c:pt>
                <c:pt idx="2">
                  <c:v>904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283-4019-9238-A9A444214AB9}"/>
            </c:ext>
          </c:extLst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82728360"/>
        <c:axId val="182728688"/>
      </c:lineChart>
      <c:catAx>
        <c:axId val="182728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2728688"/>
        <c:crosses val="autoZero"/>
        <c:auto val="1"/>
        <c:lblAlgn val="ctr"/>
        <c:lblOffset val="100"/>
        <c:noMultiLvlLbl val="0"/>
      </c:catAx>
      <c:valAx>
        <c:axId val="182728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2728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5781429152610235E-2"/>
          <c:y val="0.79137725207127241"/>
          <c:w val="0.9454669174907967"/>
          <c:h val="0.20862271108374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3787452695899736"/>
          <c:y val="3.3027518164051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81B-49C9-82F6-71FEB224886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81B-49C9-82F6-71FEB224886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281B-49C9-82F6-71FEB224886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281B-49C9-82F6-71FEB224886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81B-49C9-82F6-71FEB224886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81B-49C9-82F6-71FEB224886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281B-49C9-82F6-71FEB224886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281B-49C9-82F6-71FEB2248864}"/>
                </c:ext>
              </c:extLst>
            </c:dLbl>
            <c:dLbl>
              <c:idx val="1"/>
              <c:layout>
                <c:manualLayout>
                  <c:x val="6.2493490261430973E-2"/>
                  <c:y val="-0.1363636363636364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81B-49C9-82F6-71FEB2248864}"/>
                </c:ext>
              </c:extLst>
            </c:dLbl>
            <c:dLbl>
              <c:idx val="2"/>
              <c:layout>
                <c:manualLayout>
                  <c:x val="6.422942054647085E-2"/>
                  <c:y val="-1.01010101010102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81B-49C9-82F6-71FEB224886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281B-49C9-82F6-71FEB2248864}"/>
                </c:ext>
              </c:extLst>
            </c:dLbl>
            <c:dLbl>
              <c:idx val="4"/>
              <c:layout>
                <c:manualLayout>
                  <c:x val="-0.11457139881262368"/>
                  <c:y val="-1.92660522623633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1B-49C9-82F6-71FEB224886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281B-49C9-82F6-71FEB2248864}"/>
                </c:ext>
              </c:extLst>
            </c:dLbl>
            <c:dLbl>
              <c:idx val="6"/>
              <c:layout>
                <c:manualLayout>
                  <c:x val="0.15102593479845844"/>
                  <c:y val="-2.752293180337617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81B-49C9-82F6-71FEB2248864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Взносы в РАМС</c:v>
                </c:pt>
                <c:pt idx="1">
                  <c:v>Обслуживание сайта</c:v>
                </c:pt>
                <c:pt idx="2">
                  <c:v>Заработная плата</c:v>
                </c:pt>
                <c:pt idx="3">
                  <c:v>Участие в конференциях</c:v>
                </c:pt>
                <c:pt idx="4">
                  <c:v>Наградная и праздничная продукция</c:v>
                </c:pt>
                <c:pt idx="5">
                  <c:v>Организационные расходы</c:v>
                </c:pt>
                <c:pt idx="6">
                  <c:v>Оргтехника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369697</c:v>
                </c:pt>
                <c:pt idx="1">
                  <c:v>31200</c:v>
                </c:pt>
                <c:pt idx="2">
                  <c:v>170625</c:v>
                </c:pt>
                <c:pt idx="3">
                  <c:v>401919</c:v>
                </c:pt>
                <c:pt idx="4">
                  <c:v>65145</c:v>
                </c:pt>
                <c:pt idx="5">
                  <c:v>39185</c:v>
                </c:pt>
                <c:pt idx="6">
                  <c:v>11000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1B-49C9-82F6-71FEB224886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991408" y="0"/>
            <a:ext cx="32004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1F5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1F5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1F5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6008" y="0"/>
            <a:ext cx="12115800" cy="68579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17418" y="2249551"/>
            <a:ext cx="6757162" cy="5137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001F5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medsestre.ru/uly/" TargetMode="External"/><Relationship Id="rId5" Type="http://schemas.openxmlformats.org/officeDocument/2006/relationships/hyperlink" Target="https://t.me/asmruo73" TargetMode="External"/><Relationship Id="rId4" Type="http://schemas.openxmlformats.org/officeDocument/2006/relationships/hyperlink" Target="https://vk.com/asmr73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92045" y="1418802"/>
            <a:ext cx="8255380" cy="1983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0488" algn="ctr">
              <a:lnSpc>
                <a:spcPct val="100000"/>
              </a:lnSpc>
              <a:spcBef>
                <a:spcPts val="105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работе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Ассоциации средних медицинских работников Ульяновской области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81400" y="3810000"/>
            <a:ext cx="7391400" cy="2444900"/>
          </a:xfrm>
          <a:prstGeom prst="rect">
            <a:avLst/>
          </a:prstGeom>
        </p:spPr>
        <p:txBody>
          <a:bodyPr vert="horz" wrap="square" lIns="0" tIns="2216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45"/>
              </a:spcBef>
            </a:pPr>
            <a:r>
              <a:rPr lang="ru-RU" sz="2000" b="1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АСМР УО, главный внештатный специалист по управлению сестринской деятельностью Министерства здравоохранения Ульяновской области</a:t>
            </a:r>
          </a:p>
          <a:p>
            <a:pPr marL="12700">
              <a:lnSpc>
                <a:spcPct val="100000"/>
              </a:lnSpc>
              <a:spcBef>
                <a:spcPts val="1745"/>
              </a:spcBef>
            </a:pPr>
            <a:r>
              <a:rPr lang="ru-RU" sz="2000" b="1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медицинская сестра ГУЗ УОКЦСВМП</a:t>
            </a:r>
          </a:p>
          <a:p>
            <a:pPr marL="12700">
              <a:lnSpc>
                <a:spcPct val="100000"/>
              </a:lnSpc>
              <a:spcBef>
                <a:spcPts val="1745"/>
              </a:spcBef>
            </a:pPr>
            <a:r>
              <a:rPr lang="ru-RU" sz="3600" b="1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Лебедева Татьяна Владимировна</a:t>
            </a:r>
            <a:r>
              <a:rPr lang="ru-RU" sz="3600" b="1" i="1" dirty="0">
                <a:solidFill>
                  <a:srgbClr val="001F5F"/>
                </a:solidFill>
                <a:latin typeface="Monotype Corsiva"/>
                <a:cs typeface="Monotype Corsiva"/>
              </a:rPr>
              <a:t> </a:t>
            </a:r>
            <a:endParaRPr sz="3600" dirty="0">
              <a:latin typeface="Monotype Corsiva"/>
              <a:cs typeface="Monotype Corsiv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52400"/>
            <a:ext cx="1303656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2E2FD-C687-00FD-ED2E-6CAB4CFD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139" y="754380"/>
            <a:ext cx="6757162" cy="51371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397997-F77C-0859-420B-FB19E7DFC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570306"/>
            <a:ext cx="5303520" cy="3693319"/>
          </a:xfrm>
        </p:spPr>
        <p:txBody>
          <a:bodyPr/>
          <a:lstStyle/>
          <a:p>
            <a:pPr algn="ctr"/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конференция «Роль первичного звена здравоохранения в профилактике туберкулеза»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6B3C53B-A769-0041-8D3D-A4BAF49A78A7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6278563" y="1852018"/>
            <a:ext cx="5303837" cy="39778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D9A73F-4843-F9EC-8934-61BCC0E6E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8779"/>
            <a:ext cx="1304657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34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2E2FD-C687-00FD-ED2E-6CAB4CFD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139" y="754380"/>
            <a:ext cx="6757162" cy="51371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397997-F77C-0859-420B-FB19E7DFC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7400" y="2209800"/>
            <a:ext cx="5303520" cy="1846659"/>
          </a:xfrm>
        </p:spPr>
        <p:txBody>
          <a:bodyPr/>
          <a:lstStyle/>
          <a:p>
            <a:pPr algn="ctr"/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для студентов медицинского колледжа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BEDADAD-A553-3212-32B9-7A879F9A190D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762000" y="1905000"/>
            <a:ext cx="4525963" cy="45259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D9A73F-4843-F9EC-8934-61BCC0E6E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8779"/>
            <a:ext cx="1304657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92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2E2FD-C687-00FD-ED2E-6CAB4CFD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139" y="754380"/>
            <a:ext cx="6757162" cy="51371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397997-F77C-0859-420B-FB19E7DFC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1960" y="1905000"/>
            <a:ext cx="5303520" cy="2462213"/>
          </a:xfrm>
        </p:spPr>
        <p:txBody>
          <a:bodyPr/>
          <a:lstStyle/>
          <a:p>
            <a:pPr algn="ctr"/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конференция </a:t>
            </a:r>
          </a:p>
          <a:p>
            <a:pPr algn="ctr"/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 орбите женского здоровья»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BAB790A-4F4E-F382-8D53-2E3388726274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5943600" y="1602842"/>
            <a:ext cx="6006524" cy="45007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6B6E9B-738F-3E79-C874-FF3F0D688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10785"/>
            <a:ext cx="1304657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60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2E2FD-C687-00FD-ED2E-6CAB4CFD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346396"/>
            <a:ext cx="6757162" cy="49244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мероприятия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397997-F77C-0859-420B-FB19E7DFC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0" y="1049750"/>
            <a:ext cx="9753600" cy="1477328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конференция </a:t>
            </a:r>
          </a:p>
          <a:p>
            <a:pPr algn="ctr"/>
            <a:r>
              <a:rPr lang="ru-RU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«Полный цикл обращения </a:t>
            </a:r>
          </a:p>
          <a:p>
            <a:pPr algn="ctr"/>
            <a:r>
              <a:rPr lang="ru-RU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медицинскими отходами внутри МО»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3993CE0-DD9F-C946-9237-9317FE6201E3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5791200" y="2847161"/>
            <a:ext cx="4919898" cy="3688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C0AF6E-8160-351C-D4C1-AEDB490F4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0639"/>
            <a:ext cx="1304657" cy="12985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605B3C-E748-6DAF-957C-79CE7C94E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65" y="2819400"/>
            <a:ext cx="4878936" cy="366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29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2E2FD-C687-00FD-ED2E-6CAB4CFD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139" y="754380"/>
            <a:ext cx="6757162" cy="492443"/>
          </a:xfrm>
        </p:spPr>
        <p:txBody>
          <a:bodyPr/>
          <a:lstStyle/>
          <a:p>
            <a:r>
              <a:rPr lang="ru-RU" dirty="0"/>
              <a:t>Участие в конкурсах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397997-F77C-0859-420B-FB19E7DFC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570306"/>
            <a:ext cx="5303520" cy="2769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D7C297-B5C4-EC23-3BDD-1166D45FE41A}"/>
              </a:ext>
            </a:extLst>
          </p:cNvPr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C0AF6E-8160-351C-D4C1-AEDB490F4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0639"/>
            <a:ext cx="1304657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11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2E2FD-C687-00FD-ED2E-6CAB4CFD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074" y="402358"/>
            <a:ext cx="3658126" cy="615553"/>
          </a:xfrm>
        </p:spPr>
        <p:txBody>
          <a:bodyPr/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397997-F77C-0859-420B-FB19E7DFC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6200" y="4114800"/>
            <a:ext cx="8450600" cy="3416320"/>
          </a:xfrm>
        </p:spPr>
        <p:txBody>
          <a:bodyPr/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Почетный знак АСМР УО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«Доброе сердце, золотые руки» – 3 человека.</a:t>
            </a:r>
          </a:p>
          <a:p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 АСМР УО – 2 человека</a:t>
            </a:r>
          </a:p>
          <a:p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Почетная грамота АСМР УО – 3 человека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0E332BB-EA12-6150-B35B-83A9DD4812F6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6956224" y="1075799"/>
            <a:ext cx="4999576" cy="33348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FEA4F6-9242-0D63-19D0-27F8783AD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28" y="414664"/>
            <a:ext cx="5402600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19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2E2FD-C687-00FD-ED2E-6CAB4CFD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13479"/>
            <a:ext cx="8915399" cy="1058121"/>
          </a:xfrm>
        </p:spPr>
        <p:txBody>
          <a:bodyPr/>
          <a:lstStyle/>
          <a:p>
            <a:r>
              <a:rPr lang="ru-RU" dirty="0"/>
              <a:t>ОПУБЛИКОВАННЫЕ СТАТЬИ, ТЕЗИСЫ ДОКЛАДОВ (РОССИЙСКИЕ)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DC4FCFCF-E5E8-C3BF-DE49-BB123F85826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89938765"/>
              </p:ext>
            </p:extLst>
          </p:nvPr>
        </p:nvGraphicFramePr>
        <p:xfrm>
          <a:off x="533400" y="1371600"/>
          <a:ext cx="11277600" cy="121205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3939">
                  <a:extLst>
                    <a:ext uri="{9D8B030D-6E8A-4147-A177-3AD203B41FA5}">
                      <a16:colId xmlns:a16="http://schemas.microsoft.com/office/drawing/2014/main" val="2992598224"/>
                    </a:ext>
                  </a:extLst>
                </a:gridCol>
                <a:gridCol w="2025048">
                  <a:extLst>
                    <a:ext uri="{9D8B030D-6E8A-4147-A177-3AD203B41FA5}">
                      <a16:colId xmlns:a16="http://schemas.microsoft.com/office/drawing/2014/main" val="2012302975"/>
                    </a:ext>
                  </a:extLst>
                </a:gridCol>
                <a:gridCol w="4945302">
                  <a:extLst>
                    <a:ext uri="{9D8B030D-6E8A-4147-A177-3AD203B41FA5}">
                      <a16:colId xmlns:a16="http://schemas.microsoft.com/office/drawing/2014/main" val="71299831"/>
                    </a:ext>
                  </a:extLst>
                </a:gridCol>
                <a:gridCol w="3873311">
                  <a:extLst>
                    <a:ext uri="{9D8B030D-6E8A-4147-A177-3AD203B41FA5}">
                      <a16:colId xmlns:a16="http://schemas.microsoft.com/office/drawing/2014/main" val="2955411991"/>
                    </a:ext>
                  </a:extLst>
                </a:gridCol>
              </a:tblGrid>
              <a:tr h="2978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Авторы*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публикации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журнала или сборника, выходные данные **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extLst>
                  <a:ext uri="{0D108BD9-81ED-4DB2-BD59-A6C34878D82A}">
                    <a16:rowId xmlns:a16="http://schemas.microsoft.com/office/drawing/2014/main" val="3059084417"/>
                  </a:ext>
                </a:extLst>
              </a:tr>
              <a:tr h="366026">
                <a:tc>
                  <a:txBody>
                    <a:bodyPr/>
                    <a:lstStyle/>
                    <a:p>
                      <a:pPr marL="342900" marR="308610" lvl="0" indent="-34290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Л.И. Блохина, Н.Ф. 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Абдуллова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РОЛЬ СРЕДНЕГО МЕДПЕРСОНАЛА В ОКАЗАНИИ ПОМОЩИ ПАЦИЕНТАМ С ВИЧ-ИНФЕКЦИЕЙ В УСЛОВИЯХ НОВОЙ КОРОНАВИРУСНОЙ ИНФЕКЦИИ COVID-19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Сборник материалов 57 межрегиональной научно-практической медицинской конференции Ульяновск, 2022г.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436 -437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extLst>
                  <a:ext uri="{0D108BD9-81ED-4DB2-BD59-A6C34878D82A}">
                    <a16:rowId xmlns:a16="http://schemas.microsoft.com/office/drawing/2014/main" val="3199976456"/>
                  </a:ext>
                </a:extLst>
              </a:tr>
              <a:tr h="366026">
                <a:tc>
                  <a:txBody>
                    <a:bodyPr/>
                    <a:lstStyle/>
                    <a:p>
                      <a:pPr marL="342900" marR="308610" lvl="0" indent="-34290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Н.А. Ведяева, В.В. 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Туркевич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Т.Н. Емельянова, Н.Ф. 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Абдуллова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ОСОБЕННОСТИ ПРЕАНАЛИТИЧЕСКОГО ЭТАПА ДЛЯ ИФА-ДИАГНОСТИКИ ВИЧ-ИНФЕКЦИИ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Сборник материалов 57 межрегиональной научно-практической медицинской конференции Ульяновск, 2022г.</a:t>
                      </a:r>
                      <a:r>
                        <a:rPr lang="ru-RU" sz="14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стр 437-439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extLst>
                  <a:ext uri="{0D108BD9-81ED-4DB2-BD59-A6C34878D82A}">
                    <a16:rowId xmlns:a16="http://schemas.microsoft.com/office/drawing/2014/main" val="1143664589"/>
                  </a:ext>
                </a:extLst>
              </a:tr>
              <a:tr h="273049">
                <a:tc>
                  <a:txBody>
                    <a:bodyPr/>
                    <a:lstStyle/>
                    <a:p>
                      <a:pPr marL="342900" marR="308610" lvl="0" indent="-34290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М.В. Волобуева, Н.Н. Черняева, Т.В. Исакова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ОСОБЕННОСТИ СЕСТРИНСКОГО ДЕЛА В ЛЕЧЕНИИ ДЕТЕЙ С АУТИЗМОМ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Сборник материалов 57 межрегиональной научно-практической медицинской конференции Ульяновск, 2022г.</a:t>
                      </a:r>
                      <a:r>
                        <a:rPr lang="ru-RU" sz="14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стр 439-440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extLst>
                  <a:ext uri="{0D108BD9-81ED-4DB2-BD59-A6C34878D82A}">
                    <a16:rowId xmlns:a16="http://schemas.microsoft.com/office/drawing/2014/main" val="3058239462"/>
                  </a:ext>
                </a:extLst>
              </a:tr>
              <a:tr h="273049">
                <a:tc>
                  <a:txBody>
                    <a:bodyPr/>
                    <a:lstStyle/>
                    <a:p>
                      <a:pPr marL="342900" marR="308610" lvl="0" indent="-34290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Е.А. 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Кандрунина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Т.В. Лебедева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ОПЫТ РАБОТЫ ОТДЕЛЕНИЯ ЦЕНТРАЛИЗОВАННОЙ СЛУЖБЫ НАРКОТИКОВ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Сборник материалов 57 межрегиональной научно-практической медицинской конференции Ульяновск, 2022г.</a:t>
                      </a:r>
                      <a:r>
                        <a:rPr lang="ru-RU" sz="14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стр 441-442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extLst>
                  <a:ext uri="{0D108BD9-81ED-4DB2-BD59-A6C34878D82A}">
                    <a16:rowId xmlns:a16="http://schemas.microsoft.com/office/drawing/2014/main" val="863894955"/>
                  </a:ext>
                </a:extLst>
              </a:tr>
              <a:tr h="366026">
                <a:tc>
                  <a:txBody>
                    <a:bodyPr/>
                    <a:lstStyle/>
                    <a:p>
                      <a:pPr marL="342900" marR="308610" lvl="0" indent="-34290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Н.В. Кочурова, К.С. Кобелев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ВЛИЯНИЕ СИСТЕМЫ НЕПРЕРЫВНОГО МЕДИЦИНСКОГО ОБРАЗОВАНИЯ НА ПСИХОЭМОЦИОНАЛЬНОЕ СОСТОЯНИЕ СРЕДНЕГО МЕДИЦИНСКОГО ПЕРСОНАЛА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Сборник материалов 57 межрегиональной научно-практической медицинской конференции Ульяновск, 2022г.</a:t>
                      </a:r>
                      <a:r>
                        <a:rPr lang="ru-RU" sz="14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стр 442-444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extLst>
                  <a:ext uri="{0D108BD9-81ED-4DB2-BD59-A6C34878D82A}">
                    <a16:rowId xmlns:a16="http://schemas.microsoft.com/office/drawing/2014/main" val="2529827520"/>
                  </a:ext>
                </a:extLst>
              </a:tr>
              <a:tr h="435207">
                <a:tc>
                  <a:txBody>
                    <a:bodyPr/>
                    <a:lstStyle/>
                    <a:p>
                      <a:pPr marL="342900" marR="308610" lvl="0" indent="-34290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Н.Н. Кузнецова, Н.Г. Кузьмина, Н.О. Соломянная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ОПТИМИЗАЦИЯ РАБОТЫ МЕДИЦИНСКОЙ СЕСТРЫ ОТДЕЛЕНИЯ ФУНКЦИОНАЛЬНОЙ ДИАГНОСТИКИ ГОСПИТАЛЯ ДЛЯ БОЛЬНЫХ С НОВОЙ КОРОНАВИРУСНОЙ ИНФЕКЦИЕЙ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Сборник материалов 57 межрегиональной научно-практической медицинской конференции Ульяновск, 2022г.</a:t>
                      </a:r>
                      <a:r>
                        <a:rPr lang="ru-RU" sz="14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стр 444-445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extLst>
                  <a:ext uri="{0D108BD9-81ED-4DB2-BD59-A6C34878D82A}">
                    <a16:rowId xmlns:a16="http://schemas.microsoft.com/office/drawing/2014/main" val="4050202411"/>
                  </a:ext>
                </a:extLst>
              </a:tr>
              <a:tr h="459002">
                <a:tc>
                  <a:txBody>
                    <a:bodyPr/>
                    <a:lstStyle/>
                    <a:p>
                      <a:pPr marL="342900" marR="308610" lvl="0" indent="-34290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В.В. Никиташенко, Е.Ю. Спирина, Н.Е. Чечерина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ВЛИЯНИЕ ЛОГИСТИКИ И ЭРГОНОМИКИ РАБОЧЕГО МЕСТА НА КАЧЕСТВО ОКАЗАНИЯ МЕДИЦИНСКОЙ УСЛУГИ ПО ДИАГНОСТИКЕ И ЛЕЧЕНИЮ НОВОЙ КОРОНАВИРУСНОЙ ИНФЕКЦИИ НА АМБУЛАТОРНОМ ЭТАПЕ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Сборник материалов 57 межрегиональной научно-практической медицинской конференции Ульяновск, 2022г.</a:t>
                      </a:r>
                      <a:r>
                        <a:rPr lang="ru-RU" sz="14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стр 445-447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extLst>
                  <a:ext uri="{0D108BD9-81ED-4DB2-BD59-A6C34878D82A}">
                    <a16:rowId xmlns:a16="http://schemas.microsoft.com/office/drawing/2014/main" val="2198186024"/>
                  </a:ext>
                </a:extLst>
              </a:tr>
              <a:tr h="366026">
                <a:tc>
                  <a:txBody>
                    <a:bodyPr/>
                    <a:lstStyle/>
                    <a:p>
                      <a:pPr marL="342900" marR="308610" lvl="0" indent="-34290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Н.Ю. Пятакова, Е.А. Алмакаева, А.С. Пигин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ИННОВАЦИОННЫЕ МЕТОДЫ ДИАГНОСТИКИ И ЛЕЧЕНИЯ В СОВРЕМЕННОЙ МЕДИЦИНЕ. ОСОБЕННОСТИ РАБОТЫ МЕДИЦИНСКОЙ СЕСТРЫ РЕНТГЕНОПЕРАЦИОННОЙ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Сборник материалов 57 межрегиональной научно-практической медицинской конференции Ульяновск, 2022г.</a:t>
                      </a:r>
                      <a:r>
                        <a:rPr lang="ru-RU" sz="14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стр 447-448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extLst>
                  <a:ext uri="{0D108BD9-81ED-4DB2-BD59-A6C34878D82A}">
                    <a16:rowId xmlns:a16="http://schemas.microsoft.com/office/drawing/2014/main" val="1778871396"/>
                  </a:ext>
                </a:extLst>
              </a:tr>
              <a:tr h="280981">
                <a:tc>
                  <a:txBody>
                    <a:bodyPr/>
                    <a:lstStyle/>
                    <a:p>
                      <a:pPr marL="342900" marR="308610" lvl="0" indent="-34290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В.А. Шмойлова, Л.А. Сосина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РОЛЬ СРЕДНЕГО МЕДИЦИНСКОГО РАБОТНИКА В СПОРТИВНОЙ МЕДИЦИНЕ И ЛЕЧЕБНОЙ ФИЗКУЛЬТУРЕ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Сборник материалов 57 межрегиональной научно-практической медицинской конференции Ульяновск, 2022г.</a:t>
                      </a:r>
                      <a:r>
                        <a:rPr lang="ru-RU" sz="14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стр 449-451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extLst>
                  <a:ext uri="{0D108BD9-81ED-4DB2-BD59-A6C34878D82A}">
                    <a16:rowId xmlns:a16="http://schemas.microsoft.com/office/drawing/2014/main" val="3744176844"/>
                  </a:ext>
                </a:extLst>
              </a:tr>
              <a:tr h="280981">
                <a:tc>
                  <a:txBody>
                    <a:bodyPr/>
                    <a:lstStyle/>
                    <a:p>
                      <a:pPr marL="342900" marR="308610" lvl="0" indent="-34290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Р.В. Спиридонова, Е.В. Горовая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ПРИМЕНЕНИИ МЕДИКО-ТЕХНОЛОГИЧЕСКОГО ПРОЦЕССА ОБРАЩЕНИЯ С ОБРАЗУЮЩИМИСЯ ОТХОДАМИ КЛАССА Б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Сборник материалов 57 межрегиональной научно-практической медицинской конференции Ульяновск, 2022г.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451-452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extLst>
                  <a:ext uri="{0D108BD9-81ED-4DB2-BD59-A6C34878D82A}">
                    <a16:rowId xmlns:a16="http://schemas.microsoft.com/office/drawing/2014/main" val="3018935325"/>
                  </a:ext>
                </a:extLst>
              </a:tr>
              <a:tr h="459002">
                <a:tc>
                  <a:txBody>
                    <a:bodyPr/>
                    <a:lstStyle/>
                    <a:p>
                      <a:pPr marL="342900" marR="308610" lvl="0" indent="-34290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С.А. Степанова, Е.Л. Садкова, Н.Г. Кузьмина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ИЗМЕНЕНИЯ В РАБОТЕ МЕДИЦИНСКИХ СЕСТЁР-АНЕСТЕЗИСТОВ ПРИ УХОДЕ ЗА ПАЦИЕНТАМИ С ПОРАЖЕНИЕМ ЛЁГКИХ В ГОСПИТАЛЕ ДЛЯ ЛЕЧЕНИЯ ПАЦИЕНТОВ С НОВОЙ КОРОНАВИРУСНОЙ ИНФЕКЦИЕЙ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Сборник материалов 57 межрегиональной научно-практической медицинской конференции Ульяновск, 2022г.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452-454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extLst>
                  <a:ext uri="{0D108BD9-81ED-4DB2-BD59-A6C34878D82A}">
                    <a16:rowId xmlns:a16="http://schemas.microsoft.com/office/drawing/2014/main" val="2408292979"/>
                  </a:ext>
                </a:extLst>
              </a:tr>
              <a:tr h="366026">
                <a:tc>
                  <a:txBody>
                    <a:bodyPr/>
                    <a:lstStyle/>
                    <a:p>
                      <a:pPr marL="342900" marR="308610" lvl="0" indent="-34290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М.В. Фофанова, Т.В. Лебедева, А.А. Полякова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РОЛЬ СТАРШЕЙ МЕДИЦИНСКОЙ СЕСТРЫ В ПОДДЕРЖКЕ ЭМОЦИОНАЛЬНОГО СОСТОЯНИЯ МЕДИЦИНСКИХ СЕСТЕР В ПЕРИОД ПАНДЕМИИ COVID-19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Сборник материалов 57 межрегиональной научно-практической медицинской конференции Ульяновск, 2022г.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455-456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extLst>
                  <a:ext uri="{0D108BD9-81ED-4DB2-BD59-A6C34878D82A}">
                    <a16:rowId xmlns:a16="http://schemas.microsoft.com/office/drawing/2014/main" val="4241464198"/>
                  </a:ext>
                </a:extLst>
              </a:tr>
              <a:tr h="551979">
                <a:tc>
                  <a:txBody>
                    <a:bodyPr/>
                    <a:lstStyle/>
                    <a:p>
                      <a:pPr marL="342900" marR="308610" lvl="0" indent="-34290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Е.В. Яикова,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Н.Г. Кузьмина, Н.О. Соломянная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ПРОБЛЕМЫ СРЕДНЕГО И МЛАДШЕГО МЕДИЦИНСКОГО ПЕРСОНАЛА, ВОЗНИКАЮЩИЕ ПРИ ПЕРЕПРОФИЛИРОВАНИИ МНОГОПРОФИЛЬНОГО СТАЦИОНАРА В ГОСПИТАЛЬ ДЛЯ ЛЕЧЕНИЯ ПАЦИЕНТОВ С НОВОЙ КОРОНАВИРУСНОЙ ИНФЕКЦИЕЙ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Сборник материалов 57 межрегиональной научно-практической медицинской конференции Ульяновск, 2022г.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</a:t>
                      </a:r>
                      <a:r>
                        <a:rPr lang="ru-RU" sz="1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457-459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903" marR="29903" marT="0" marB="0"/>
                </a:tc>
                <a:extLst>
                  <a:ext uri="{0D108BD9-81ED-4DB2-BD59-A6C34878D82A}">
                    <a16:rowId xmlns:a16="http://schemas.microsoft.com/office/drawing/2014/main" val="19797081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3295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0" y="307657"/>
            <a:ext cx="8534400" cy="984885"/>
          </a:xfrm>
        </p:spPr>
        <p:txBody>
          <a:bodyPr/>
          <a:lstStyle/>
          <a:p>
            <a:r>
              <a:rPr lang="ru-RU" dirty="0"/>
              <a:t>Непрерывное профессиональное развитие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323987"/>
          </a:xfrm>
        </p:spPr>
        <p:txBody>
          <a:bodyPr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первое образовательное мероприятие, аккредитованное в системе непрерывного профессионального развития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"Актуальные вопросы в работе медицинских сестер по уходу за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стомированными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пациентами".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48000"/>
            <a:ext cx="5303837" cy="298226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52400"/>
            <a:ext cx="1303656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33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0" y="307657"/>
            <a:ext cx="8534400" cy="492443"/>
          </a:xfrm>
        </p:spPr>
        <p:txBody>
          <a:bodyPr/>
          <a:lstStyle/>
          <a:p>
            <a:r>
              <a:rPr lang="ru-RU" dirty="0"/>
              <a:t>Информационные площадки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04801" y="1949308"/>
            <a:ext cx="5303520" cy="1107996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Ассоциации средних медицинских работников Ульяновской области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52400"/>
            <a:ext cx="1303656" cy="1295400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4F1298DB-0F2E-C961-5038-84FF18B1CD26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/>
          <a:stretch>
            <a:fillRect/>
          </a:stretch>
        </p:blipFill>
        <p:spPr>
          <a:xfrm>
            <a:off x="5608321" y="1443660"/>
            <a:ext cx="5303837" cy="23227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0AED11-DDE5-C11D-B575-D723966AC4C8}"/>
              </a:ext>
            </a:extLst>
          </p:cNvPr>
          <p:cNvSpPr txBox="1"/>
          <p:nvPr/>
        </p:nvSpPr>
        <p:spPr>
          <a:xfrm>
            <a:off x="304801" y="5842457"/>
            <a:ext cx="94757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https://vk.com/asmr73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295 участников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15F3DE-3D28-B3E4-7C64-3C502B105483}"/>
              </a:ext>
            </a:extLst>
          </p:cNvPr>
          <p:cNvSpPr txBox="1"/>
          <p:nvPr/>
        </p:nvSpPr>
        <p:spPr>
          <a:xfrm>
            <a:off x="3410243" y="5104125"/>
            <a:ext cx="89142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https://t.me/asmruo73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107 подписчиков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525749-FA7F-5D4E-D76A-354903DEDCA6}"/>
              </a:ext>
            </a:extLst>
          </p:cNvPr>
          <p:cNvSpPr txBox="1"/>
          <p:nvPr/>
        </p:nvSpPr>
        <p:spPr>
          <a:xfrm>
            <a:off x="304801" y="4043408"/>
            <a:ext cx="1104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https://medsestre.ru/uly/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Страница на сайте РАМС</a:t>
            </a:r>
          </a:p>
        </p:txBody>
      </p:sp>
    </p:spTree>
    <p:extLst>
      <p:ext uri="{BB962C8B-B14F-4D97-AF65-F5344CB8AC3E}">
        <p14:creationId xmlns:p14="http://schemas.microsoft.com/office/powerpoint/2010/main" val="3754555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7000" y="307657"/>
            <a:ext cx="7513320" cy="98488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Проблемы…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что сделано для их решения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04801" y="1949308"/>
            <a:ext cx="5303520" cy="369332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ключевых членов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52400"/>
            <a:ext cx="1303656" cy="1295400"/>
          </a:xfrm>
          <a:prstGeom prst="rect">
            <a:avLst/>
          </a:prstGeo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4B8C65F5-BCAE-E36C-7A75-42D45D54BBD1}"/>
              </a:ext>
            </a:extLst>
          </p:cNvPr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339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122" y="966841"/>
            <a:ext cx="1686574" cy="23859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3348" y="73624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правления АСМР УО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087" y="4968689"/>
            <a:ext cx="1143605" cy="14321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790" y="767876"/>
            <a:ext cx="997696" cy="17546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070" y="4968690"/>
            <a:ext cx="1107778" cy="15526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3"/>
          <a:stretch/>
        </p:blipFill>
        <p:spPr>
          <a:xfrm>
            <a:off x="599816" y="164064"/>
            <a:ext cx="944982" cy="13751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65585" y="3167204"/>
            <a:ext cx="1498932" cy="9975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48" y="2816624"/>
            <a:ext cx="1080962" cy="162144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1" y="2482368"/>
            <a:ext cx="1304766" cy="118360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8"/>
          <a:stretch/>
        </p:blipFill>
        <p:spPr>
          <a:xfrm>
            <a:off x="6242277" y="4985294"/>
            <a:ext cx="1035473" cy="15360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435" y="4876800"/>
            <a:ext cx="1318365" cy="155889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073" y="664559"/>
            <a:ext cx="1207812" cy="129782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001" y="335234"/>
            <a:ext cx="1104895" cy="159656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972" y="2819400"/>
            <a:ext cx="1219028" cy="149344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097" y="4938297"/>
            <a:ext cx="1234778" cy="14359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7"/>
          <a:stretch/>
        </p:blipFill>
        <p:spPr>
          <a:xfrm>
            <a:off x="468451" y="4788035"/>
            <a:ext cx="1143000" cy="158616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148401" y="3498799"/>
            <a:ext cx="170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Лебедева Татьяна Владимировна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530" y="1734852"/>
            <a:ext cx="237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Батяйкина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Инна Владимировна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медицинская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сестра 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ГУЗ УОДКБ им Ю.Ф. Горячева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76554" y="2066339"/>
            <a:ext cx="237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Кузьмина Наталья Геннадьевна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медицинская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сестра 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ГУЗ ЦГКБ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г.Ульяновска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9142" y="3700188"/>
            <a:ext cx="237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Ильина Наталья Евгеньевна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медицинская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сестра 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ГКУЗ УОКПБ им.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В.А.Копосова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58000" y="2028717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Литвинова Кристина Викторовна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медицинская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сестра 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ГУЗ «Городская поликлиника № 4»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7000" y="307657"/>
            <a:ext cx="7513320" cy="492443"/>
          </a:xfrm>
        </p:spPr>
        <p:txBody>
          <a:bodyPr/>
          <a:lstStyle/>
          <a:p>
            <a:r>
              <a:rPr lang="ru-RU" dirty="0"/>
              <a:t>Предложения в адрес РАМС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04801" y="1949308"/>
            <a:ext cx="5303520" cy="369332"/>
          </a:xfrm>
        </p:spPr>
        <p:txBody>
          <a:bodyPr/>
          <a:lstStyle/>
          <a:p>
            <a:pPr algn="ctr"/>
            <a:endParaRPr lang="ru-RU" sz="2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52400"/>
            <a:ext cx="1303656" cy="1295400"/>
          </a:xfrm>
          <a:prstGeom prst="rect">
            <a:avLst/>
          </a:prstGeo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4B8C65F5-BCAE-E36C-7A75-42D45D54BBD1}"/>
              </a:ext>
            </a:extLst>
          </p:cNvPr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02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2E2FD-C687-00FD-ED2E-6CAB4CFD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520305"/>
            <a:ext cx="8666862" cy="984885"/>
          </a:xfrm>
        </p:spPr>
        <p:txBody>
          <a:bodyPr/>
          <a:lstStyle/>
          <a:p>
            <a:r>
              <a:rPr lang="ru-RU" dirty="0" smtClean="0"/>
              <a:t>Организационные мероприятия 2022 года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397997-F77C-0859-420B-FB19E7DFC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909" y="1905000"/>
            <a:ext cx="5303520" cy="4431983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 новая редакция Устава;</a:t>
            </a:r>
          </a:p>
          <a:p>
            <a:pPr algn="ctr"/>
            <a:endParaRPr lang="ru-RU" sz="3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Внесены изменения в название Ассоциации;</a:t>
            </a:r>
          </a:p>
          <a:p>
            <a:pPr algn="ctr"/>
            <a:endParaRPr lang="ru-RU" sz="3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Утверждено положение о Почетном знаке АСМР УО;</a:t>
            </a: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4A6A40-4B93-00AE-F622-D0A9F1BA5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1265"/>
            <a:ext cx="1304657" cy="1298561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DD67DE67-2DAB-0703-4AB6-28E576A19E5B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/>
          <a:stretch>
            <a:fillRect/>
          </a:stretch>
        </p:blipFill>
        <p:spPr>
          <a:xfrm>
            <a:off x="5867400" y="2209800"/>
            <a:ext cx="5852160" cy="31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18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303829139"/>
              </p:ext>
            </p:extLst>
          </p:nvPr>
        </p:nvGraphicFramePr>
        <p:xfrm>
          <a:off x="1622525" y="436033"/>
          <a:ext cx="8551543" cy="5985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52400"/>
            <a:ext cx="1303656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0" y="543243"/>
            <a:ext cx="6757162" cy="492443"/>
          </a:xfrm>
        </p:spPr>
        <p:txBody>
          <a:bodyPr/>
          <a:lstStyle/>
          <a:p>
            <a:r>
              <a:rPr lang="ru-RU" dirty="0"/>
              <a:t>Финансовый отчет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52400"/>
            <a:ext cx="1303656" cy="1295400"/>
          </a:xfrm>
          <a:prstGeom prst="rect">
            <a:avLst/>
          </a:prstGeom>
        </p:spPr>
      </p:pic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1A0D1917-58B1-D312-5D65-9CB6EC7315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2714461"/>
              </p:ext>
            </p:extLst>
          </p:nvPr>
        </p:nvGraphicFramePr>
        <p:xfrm>
          <a:off x="3200400" y="1447800"/>
          <a:ext cx="7315962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149F3C5-5189-ADD1-3ED1-C9F93A280F07}"/>
              </a:ext>
            </a:extLst>
          </p:cNvPr>
          <p:cNvSpPr txBox="1"/>
          <p:nvPr/>
        </p:nvSpPr>
        <p:spPr>
          <a:xfrm>
            <a:off x="304801" y="1981200"/>
            <a:ext cx="2895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Поступило денежных средств: всего – </a:t>
            </a:r>
          </a:p>
          <a:p>
            <a:r>
              <a:rPr lang="ru-RU" dirty="0"/>
              <a:t>В том числе: взносов – </a:t>
            </a:r>
          </a:p>
          <a:p>
            <a:r>
              <a:rPr lang="ru-RU" dirty="0"/>
              <a:t>Спонсорской помощи -</a:t>
            </a:r>
          </a:p>
        </p:txBody>
      </p:sp>
    </p:spTree>
    <p:extLst>
      <p:ext uri="{BB962C8B-B14F-4D97-AF65-F5344CB8AC3E}">
        <p14:creationId xmlns:p14="http://schemas.microsoft.com/office/powerpoint/2010/main" val="3183619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15B850B-3919-057E-0BCB-826E1C7E7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381000"/>
            <a:ext cx="8001000" cy="1705928"/>
          </a:xfrm>
        </p:spPr>
        <p:txBody>
          <a:bodyPr/>
          <a:lstStyle/>
          <a:p>
            <a:r>
              <a:rPr lang="ru-RU" dirty="0"/>
              <a:t>Взаимодействия и соглашения о взаимовыгодных сотрудничествах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397997-F77C-0859-420B-FB19E7DFC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2071688"/>
            <a:ext cx="5257800" cy="861774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Ульяновский медицинский колледж имени С.Б. Анурьевой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48B05F-01FB-7E86-4DF0-CB6C74504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4343400"/>
            <a:ext cx="2362200" cy="17621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D91A98-D46C-4EE3-4857-B9EC5BF3C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4199861"/>
            <a:ext cx="2057399" cy="20492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A00A2B-F2D2-6C56-848C-57B0D038B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4157662"/>
            <a:ext cx="2071865" cy="19478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6C5BCC0-029E-0C5C-26E5-89E3CBBBB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1469589"/>
            <a:ext cx="2081213" cy="208121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B71FA64-D68D-BC3D-72D8-19476DC596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" y="258985"/>
            <a:ext cx="1304657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01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52400"/>
            <a:ext cx="1303656" cy="12954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B0E2F-72B2-75CF-FF05-1A0CD4B8E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304801"/>
            <a:ext cx="8534400" cy="492443"/>
          </a:xfrm>
        </p:spPr>
        <p:txBody>
          <a:bodyPr/>
          <a:lstStyle/>
          <a:p>
            <a:pPr algn="ctr"/>
            <a:r>
              <a:rPr lang="ru-RU" dirty="0"/>
              <a:t>Участие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19A824-4301-5FE7-C037-004A7C032A7F}"/>
              </a:ext>
            </a:extLst>
          </p:cNvPr>
          <p:cNvSpPr txBox="1"/>
          <p:nvPr/>
        </p:nvSpPr>
        <p:spPr>
          <a:xfrm>
            <a:off x="371622" y="4977212"/>
            <a:ext cx="4962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Телевизионная передача «Спросите доктора», тема прямого эфира «Роль среднего медицинского персонала в системе здравоохранения»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17BDDF-7203-527D-6625-D017E6DAA176}"/>
              </a:ext>
            </a:extLst>
          </p:cNvPr>
          <p:cNvSpPr txBox="1"/>
          <p:nvPr/>
        </p:nvSpPr>
        <p:spPr>
          <a:xfrm>
            <a:off x="6096000" y="1376402"/>
            <a:ext cx="4038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 ярмарки выпускников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(встречи работодателей с выпускниками)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A889EC-A85D-CC0F-9C75-644FAF356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418" y="3456163"/>
            <a:ext cx="4645555" cy="30970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7EE3CA-9276-2B4E-F38F-256FFADFF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087642"/>
            <a:ext cx="2734693" cy="35991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117" y="1385731"/>
            <a:ext cx="2905117" cy="468681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2E2FD-C687-00FD-ED2E-6CAB4CFD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139" y="754380"/>
            <a:ext cx="6757162" cy="51371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397997-F77C-0859-420B-FB19E7DFC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570306"/>
            <a:ext cx="5303520" cy="3939540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196 консультаций специалистам со средним медицинским образованием по вопросам проведения периодической аккредитации, аттестации, профессиональной подготовке и др.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538F166-10CD-9F9F-9AC1-01411FADEFAE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6524366" y="1676400"/>
            <a:ext cx="4828112" cy="4343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A0A3D9-2188-8726-3CE1-E52C35464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10785"/>
            <a:ext cx="1304657" cy="129856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2E2FD-C687-00FD-ED2E-6CAB4CFD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139" y="754380"/>
            <a:ext cx="6757162" cy="51371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397997-F77C-0859-420B-FB19E7DFC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209800"/>
            <a:ext cx="5303520" cy="2954655"/>
          </a:xfrm>
        </p:spPr>
        <p:txBody>
          <a:bodyPr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57-ая межрегиональная научно-практическая медицинская конференция «Цифровые технологии на страже здоровья», 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 Ульяновск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4A6A40-4B93-00AE-F622-D0A9F1BA5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1265"/>
            <a:ext cx="1304657" cy="1298561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DD67DE67-2DAB-0703-4AB6-28E576A19E5B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/>
          <a:stretch>
            <a:fillRect/>
          </a:stretch>
        </p:blipFill>
        <p:spPr>
          <a:xfrm>
            <a:off x="5617851" y="2209800"/>
            <a:ext cx="6101709" cy="31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41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792</TotalTime>
  <Words>693</Words>
  <Application>Microsoft Office PowerPoint</Application>
  <PresentationFormat>Широкоэкранный</PresentationFormat>
  <Paragraphs>129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Calibri</vt:lpstr>
      <vt:lpstr>Monotype Corsiva</vt:lpstr>
      <vt:lpstr>Times New Roman</vt:lpstr>
      <vt:lpstr>Trebuchet MS</vt:lpstr>
      <vt:lpstr>Office Theme</vt:lpstr>
      <vt:lpstr>ОТЧЕТ о работе  Ассоциации средних медицинских работников Ульяновской области  за 2022 год</vt:lpstr>
      <vt:lpstr>Презентация PowerPoint</vt:lpstr>
      <vt:lpstr>Организационные мероприятия 2022 года</vt:lpstr>
      <vt:lpstr>Презентация PowerPoint</vt:lpstr>
      <vt:lpstr>Финансовый отчет</vt:lpstr>
      <vt:lpstr>Взаимодействия и соглашения о взаимовыгодных сотрудничествах</vt:lpstr>
      <vt:lpstr>Участие в мероприятиях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Образовательные мероприятия</vt:lpstr>
      <vt:lpstr>Участие в конкурсах</vt:lpstr>
      <vt:lpstr>Поощрения</vt:lpstr>
      <vt:lpstr>ОПУБЛИКОВАННЫЕ СТАТЬИ, ТЕЗИСЫ ДОКЛАДОВ (РОССИЙСКИЕ)</vt:lpstr>
      <vt:lpstr>Непрерывное профессиональное развитие</vt:lpstr>
      <vt:lpstr>Информационные площадки</vt:lpstr>
      <vt:lpstr>Проблемы…  и что сделано для их решения</vt:lpstr>
      <vt:lpstr>Предложения в адрес РАМС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STMS-POLIC</cp:lastModifiedBy>
  <cp:revision>25</cp:revision>
  <dcterms:created xsi:type="dcterms:W3CDTF">2023-04-12T06:18:14Z</dcterms:created>
  <dcterms:modified xsi:type="dcterms:W3CDTF">2023-04-14T05:48:32Z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2022-03-18T00:00:00Z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2023-04-12T00:00:00Z</vt:filetime>
  </property>
</Properties>
</file>